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33"/>
    <a:srgbClr val="FFE05B"/>
    <a:srgbClr val="FFCC00"/>
    <a:srgbClr val="993366"/>
    <a:srgbClr val="FFCCFF"/>
    <a:srgbClr val="FF99CC"/>
    <a:srgbClr val="CCCCFF"/>
    <a:srgbClr val="ABD9BA"/>
    <a:srgbClr val="659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1068" y="138"/>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497238720"/>
        <c:axId val="497240288"/>
        <c:axId val="0"/>
      </c:bar3DChart>
      <c:catAx>
        <c:axId val="497238720"/>
        <c:scaling>
          <c:orientation val="minMax"/>
        </c:scaling>
        <c:delete val="0"/>
        <c:axPos val="b"/>
        <c:numFmt formatCode="General" sourceLinked="1"/>
        <c:majorTickMark val="out"/>
        <c:minorTickMark val="none"/>
        <c:tickLblPos val="nextTo"/>
        <c:crossAx val="497240288"/>
        <c:crosses val="autoZero"/>
        <c:auto val="1"/>
        <c:lblAlgn val="ctr"/>
        <c:lblOffset val="100"/>
        <c:noMultiLvlLbl val="0"/>
      </c:catAx>
      <c:valAx>
        <c:axId val="497240288"/>
        <c:scaling>
          <c:orientation val="minMax"/>
        </c:scaling>
        <c:delete val="0"/>
        <c:axPos val="l"/>
        <c:majorGridlines/>
        <c:numFmt formatCode="General" sourceLinked="1"/>
        <c:majorTickMark val="out"/>
        <c:minorTickMark val="none"/>
        <c:tickLblPos val="nextTo"/>
        <c:crossAx val="49723872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6916" y="762000"/>
            <a:ext cx="35052000" cy="3352800"/>
          </a:xfrm>
          <a:prstGeom prst="roundRect">
            <a:avLst/>
          </a:prstGeom>
          <a:solidFill>
            <a:srgbClr val="FFFFFF">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66916" y="4572000"/>
            <a:ext cx="35052000" cy="22174200"/>
          </a:xfrm>
          <a:prstGeom prst="roundRect">
            <a:avLst>
              <a:gd name="adj" fmla="val 3005"/>
            </a:avLst>
          </a:prstGeom>
          <a:solidFill>
            <a:srgbClr val="FFFFFF">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chemeClr val="tx2"/>
                </a:solidFill>
                <a:effectLst>
                  <a:outerShdw blurRad="38100" dist="38100" dir="2700000" algn="tl">
                    <a:srgbClr val="000000">
                      <a:alpha val="43137"/>
                    </a:srgbClr>
                  </a:outerShdw>
                </a:effectLst>
                <a:latin typeface="Arial Black" pitchFamily="34" charset="0"/>
              </a:rPr>
              <a:t>Title </a:t>
            </a:r>
            <a:r>
              <a:rPr lang="en-US" sz="8000" b="1" dirty="0">
                <a:solidFill>
                  <a:schemeClr val="tx2"/>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  ·   Mentor’s </a:t>
            </a:r>
            <a:r>
              <a:rPr lang="en-US" sz="4000" b="1" dirty="0">
                <a:solidFill>
                  <a:schemeClr val="accent1"/>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t>(replace this text with your own)  This section can be smaller than 24 </a:t>
            </a:r>
            <a:r>
              <a:rPr lang="en-US" sz="2400" dirty="0" smtClean="0"/>
              <a:t>point.</a:t>
            </a:r>
          </a:p>
          <a:p>
            <a:pPr marL="457200" indent="-457200" defTabSz="3760788">
              <a:defRPr/>
            </a:pPr>
            <a:endParaRPr lang="en-US" sz="2400" dirty="0" smtClean="0"/>
          </a:p>
          <a:p>
            <a:pPr marL="457200" indent="-457200" defTabSz="3760788">
              <a:defRPr/>
            </a:pPr>
            <a:endParaRPr lang="en-US" sz="2400" dirty="0" smtClean="0"/>
          </a:p>
          <a:p>
            <a:pPr marL="457200" indent="-457200" defTabSz="3760788">
              <a:defRPr/>
            </a:pPr>
            <a:r>
              <a:rPr lang="en-US" sz="2400" dirty="0" smtClean="0"/>
              <a:t>Use this section for listing sources /references. The text box is already set up with hanging indents (all lines after the first  in each reference are indented.)</a:t>
            </a:r>
            <a:endParaRPr lang="en-US" sz="2400" dirty="0"/>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Be brief and include only the most important findings from your study and your interpretation of your data. </a:t>
            </a:r>
          </a:p>
          <a:p>
            <a:pPr>
              <a:defRPr/>
            </a:pPr>
            <a:endParaRPr lang="en-US" sz="2400" dirty="0"/>
          </a:p>
          <a:p>
            <a:pPr>
              <a:defRPr/>
            </a:pPr>
            <a:r>
              <a:rPr lang="en-US" sz="2400" dirty="0"/>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p>
          <a:p>
            <a:pPr>
              <a:defRPr/>
            </a:pPr>
            <a:r>
              <a:rPr lang="en-US" sz="2400" dirty="0"/>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r>
              <a:rPr lang="en-US" sz="2400" dirty="0"/>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t>GRAPHICS:</a:t>
            </a:r>
          </a:p>
          <a:p>
            <a:pPr>
              <a:defRPr/>
            </a:pPr>
            <a:r>
              <a:rPr lang="en-US" sz="2000" dirty="0"/>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t>TIP: Putting Boxes around your text sections</a:t>
            </a:r>
          </a:p>
          <a:p>
            <a:pPr>
              <a:defRPr/>
            </a:pPr>
            <a:r>
              <a:rPr lang="en-US" sz="2000" dirty="0"/>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611" y="1069491"/>
            <a:ext cx="2350589" cy="2667645"/>
          </a:xfrm>
          <a:prstGeom prst="rect">
            <a:avLst/>
          </a:prstGeom>
        </p:spPr>
      </p:pic>
      <p:sp>
        <p:nvSpPr>
          <p:cNvPr id="26" name="Text Box 359"/>
          <p:cNvSpPr txBox="1">
            <a:spLocks noChangeArrowheads="1"/>
          </p:cNvSpPr>
          <p:nvPr/>
        </p:nvSpPr>
        <p:spPr bwMode="auto">
          <a:xfrm>
            <a:off x="1082675" y="2026970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latin typeface="Arial" panose="020B0604020202020204" pitchFamily="34" charset="0"/>
                <a:cs typeface="Arial" panose="020B0604020202020204" pitchFamily="34" charset="0"/>
              </a:rPr>
              <a:t>(suggestions</a:t>
            </a:r>
            <a:r>
              <a:rPr lang="en-US" sz="3200" dirty="0" smtClean="0">
                <a:latin typeface="Arial" panose="020B0604020202020204" pitchFamily="34" charset="0"/>
                <a:cs typeface="Arial" panose="020B0604020202020204" pitchFamily="34" charset="0"/>
              </a:rPr>
              <a:t>: Method or Approach)</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27" name="Text Box 360"/>
          <p:cNvSpPr txBox="1">
            <a:spLocks noChangeArrowheads="1"/>
          </p:cNvSpPr>
          <p:nvPr/>
        </p:nvSpPr>
        <p:spPr bwMode="auto">
          <a:xfrm>
            <a:off x="1092200" y="8945211"/>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suggestions: Background, Introduction, or Inspiration)</a:t>
            </a:r>
            <a:endParaRPr lang="en-US" sz="3200" dirty="0">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092200" y="5112042"/>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latin typeface="Arial" panose="020B0604020202020204" pitchFamily="34" charset="0"/>
                <a:cs typeface="Arial" panose="020B0604020202020204" pitchFamily="34" charset="0"/>
              </a:rPr>
              <a:t>(suggestion: Abstract)</a:t>
            </a:r>
            <a:endParaRPr lang="en-US" sz="3200" dirty="0">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77282"/>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Interpretations of Findings)</a:t>
            </a:r>
            <a:endParaRPr lang="en-US" sz="3200" dirty="0">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539531"/>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Conclusions or Recommendations)</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31" name="Text Box 359"/>
          <p:cNvSpPr txBox="1">
            <a:spLocks noChangeArrowheads="1"/>
          </p:cNvSpPr>
          <p:nvPr/>
        </p:nvSpPr>
        <p:spPr bwMode="auto">
          <a:xfrm>
            <a:off x="12461876" y="5148883"/>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latin typeface="Arial" panose="020B0604020202020204" pitchFamily="34" charset="0"/>
                <a:cs typeface="Arial" panose="020B0604020202020204" pitchFamily="34" charset="0"/>
              </a:rPr>
              <a:t>(suggestions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Findings to Date or Results)</a:t>
            </a:r>
            <a:endParaRPr lang="en-US" sz="32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5000" y="1089859"/>
            <a:ext cx="2962275" cy="264394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B60BD5F-CCFF-4024-86BB-CB6A2D830393}"/>
</file>

<file path=customXml/itemProps2.xml><?xml version="1.0" encoding="utf-8"?>
<ds:datastoreItem xmlns:ds="http://schemas.openxmlformats.org/officeDocument/2006/customXml" ds:itemID="{28A06F21-C29B-4BF1-ABAD-FAC93EE94415}"/>
</file>

<file path=customXml/itemProps3.xml><?xml version="1.0" encoding="utf-8"?>
<ds:datastoreItem xmlns:ds="http://schemas.openxmlformats.org/officeDocument/2006/customXml" ds:itemID="{4C70FDDD-10EC-46A2-A4B6-9821F88F32B3}"/>
</file>

<file path=docProps/app.xml><?xml version="1.0" encoding="utf-8"?>
<Properties xmlns="http://schemas.openxmlformats.org/officeDocument/2006/extended-properties" xmlns:vt="http://schemas.openxmlformats.org/officeDocument/2006/docPropsVTypes">
  <Template/>
  <TotalTime>1353</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160</cp:revision>
  <dcterms:created xsi:type="dcterms:W3CDTF">2005-03-16T15:57:41Z</dcterms:created>
  <dcterms:modified xsi:type="dcterms:W3CDTF">2017-02-27T20:48:22Z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